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D445-1423-4899-861D-551EB11DF5F7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EF99-253B-4524-9CFA-BF968AC395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D445-1423-4899-861D-551EB11DF5F7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EF99-253B-4524-9CFA-BF968AC395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D445-1423-4899-861D-551EB11DF5F7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EF99-253B-4524-9CFA-BF968AC395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D445-1423-4899-861D-551EB11DF5F7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EF99-253B-4524-9CFA-BF968AC395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D445-1423-4899-861D-551EB11DF5F7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EF99-253B-4524-9CFA-BF968AC395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D445-1423-4899-861D-551EB11DF5F7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EF99-253B-4524-9CFA-BF968AC395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D445-1423-4899-861D-551EB11DF5F7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EF99-253B-4524-9CFA-BF968AC395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D445-1423-4899-861D-551EB11DF5F7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EF99-253B-4524-9CFA-BF968AC395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D445-1423-4899-861D-551EB11DF5F7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EF99-253B-4524-9CFA-BF968AC395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D445-1423-4899-861D-551EB11DF5F7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EF99-253B-4524-9CFA-BF968AC395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FD445-1423-4899-861D-551EB11DF5F7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EF99-253B-4524-9CFA-BF968AC395B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1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FD445-1423-4899-861D-551EB11DF5F7}" type="datetimeFigureOut">
              <a:rPr lang="en-US" smtClean="0"/>
              <a:pPr/>
              <a:t>6/15/2024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1EF99-253B-4524-9CFA-BF968AC395B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628800"/>
            <a:ext cx="8568952" cy="517064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ADIBASI MAHAVIDYALAYA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SEMESTER-V (PROGRAMME)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SESSION: 2022-2023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COURSE TITLE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MENTAL HEALTH EDUCATION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COURSE CODE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AP/EDN/503/GE-1A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TOPIC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ADJUSTMENT</a:t>
            </a:r>
          </a:p>
          <a:p>
            <a:pPr algn="ctr"/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NAME OF THE TEACHER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SUKANTA MAHATA</a:t>
            </a:r>
            <a:endParaRPr lang="en-US" sz="24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25722" y="222254"/>
            <a:ext cx="1194350" cy="1190522"/>
          </a:xfrm>
          <a:prstGeom prst="rect">
            <a:avLst/>
          </a:prstGeom>
        </p:spPr>
      </p:pic>
      <p:pic>
        <p:nvPicPr>
          <p:cNvPr id="4" name="Picture 3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260648"/>
            <a:ext cx="1194350" cy="1190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7772400" cy="642942"/>
          </a:xfrm>
        </p:spPr>
        <p:txBody>
          <a:bodyPr>
            <a:noAutofit/>
          </a:bodyPr>
          <a:lstStyle/>
          <a:p>
            <a:r>
              <a:rPr lang="en-US" sz="4800" b="1" u="sng" smtClean="0">
                <a:latin typeface="Bernard MT Condensed" pitchFamily="18" charset="0"/>
              </a:rPr>
              <a:t>Adjustment</a:t>
            </a:r>
            <a:endParaRPr lang="en-IN" sz="4800" b="1" u="sng" dirty="0">
              <a:latin typeface="Bernard MT Condense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928670"/>
            <a:ext cx="8643998" cy="464347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4300" b="1" smtClean="0">
                <a:solidFill>
                  <a:srgbClr val="0070C0"/>
                </a:solidFill>
                <a:latin typeface="Bernard MT Condensed" pitchFamily="18" charset="0"/>
              </a:rPr>
              <a:t>Definition of adjustment</a:t>
            </a:r>
            <a:r>
              <a:rPr lang="en-US" smtClean="0">
                <a:solidFill>
                  <a:schemeClr val="tx1"/>
                </a:solidFill>
                <a:latin typeface="Trebuchet MS" pitchFamily="34" charset="0"/>
              </a:rPr>
              <a:t>:</a:t>
            </a:r>
          </a:p>
          <a:p>
            <a:pPr algn="just"/>
            <a:endParaRPr lang="en-US" sz="1800" smtClean="0">
              <a:solidFill>
                <a:schemeClr val="tx1"/>
              </a:solidFill>
              <a:latin typeface="Trebuchet MS" pitchFamily="34" charset="0"/>
            </a:endParaRPr>
          </a:p>
          <a:p>
            <a:pPr algn="just"/>
            <a:r>
              <a:rPr lang="en-US" sz="2800" smtClean="0">
                <a:solidFill>
                  <a:srgbClr val="7030A0"/>
                </a:solidFill>
                <a:latin typeface="Trebuchet MS" pitchFamily="34" charset="0"/>
              </a:rPr>
              <a:t>According to Carter V Good  “adjustment is the process of finding and adopting modes of behavior suitable to the environment or the changes in the environment”</a:t>
            </a:r>
          </a:p>
          <a:p>
            <a:pPr algn="just"/>
            <a:r>
              <a:rPr lang="en-US" sz="2800" smtClean="0">
                <a:solidFill>
                  <a:srgbClr val="7030A0"/>
                </a:solidFill>
                <a:latin typeface="Trebuchet MS" pitchFamily="34" charset="0"/>
              </a:rPr>
              <a:t>According to </a:t>
            </a:r>
            <a:r>
              <a:rPr lang="en-US" sz="2800" i="1" smtClean="0">
                <a:solidFill>
                  <a:srgbClr val="7030A0"/>
                </a:solidFill>
                <a:latin typeface="Trebuchet MS" pitchFamily="34" charset="0"/>
              </a:rPr>
              <a:t>Shaffer ”adjustment is a process by which a living organism maintains a balance between its needs and the circumstances that influence the satisfaction of this needs</a:t>
            </a:r>
            <a:r>
              <a:rPr lang="en-US" sz="2800" smtClean="0">
                <a:solidFill>
                  <a:srgbClr val="7030A0"/>
                </a:solidFill>
                <a:latin typeface="Trebuchet MS" pitchFamily="34" charset="0"/>
              </a:rPr>
              <a:t>”.</a:t>
            </a:r>
            <a:endParaRPr lang="en-IN" sz="2800" dirty="0">
              <a:solidFill>
                <a:srgbClr val="7030A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428604"/>
            <a:ext cx="742955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</a:rPr>
              <a:t>Characteristics of adjustment</a:t>
            </a:r>
          </a:p>
          <a:p>
            <a:endParaRPr lang="en-US" b="1" u="sng" dirty="0" smtClean="0">
              <a:solidFill>
                <a:srgbClr val="00B050"/>
              </a:solidFill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3200" dirty="0" smtClean="0"/>
              <a:t>It is continuous process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3200" dirty="0" smtClean="0"/>
              <a:t>It is two way process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</a:rPr>
              <a:t>উত্তমরূপে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অভিযোজিত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ব্যক্তির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বৈশিষ্ট্য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7030A0"/>
                </a:solidFill>
              </a:rPr>
              <a:t> ( Characteristics of well adjusted person)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4414" y="1571612"/>
            <a:ext cx="692948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sz="2800" dirty="0" err="1" smtClean="0"/>
              <a:t>নিজের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শক্তি</a:t>
            </a:r>
            <a:r>
              <a:rPr lang="en-US" sz="2800" dirty="0" smtClean="0"/>
              <a:t> ও </a:t>
            </a:r>
            <a:r>
              <a:rPr lang="en-US" sz="2800" dirty="0" err="1" smtClean="0"/>
              <a:t>সীমাবদ্ধতা</a:t>
            </a:r>
            <a:r>
              <a:rPr lang="en-US" sz="2800" dirty="0" smtClean="0"/>
              <a:t> </a:t>
            </a:r>
            <a:r>
              <a:rPr lang="en-US" sz="2800" dirty="0" err="1" smtClean="0"/>
              <a:t>সম্বন্ধে</a:t>
            </a:r>
            <a:r>
              <a:rPr lang="en-US" sz="2800" dirty="0" smtClean="0"/>
              <a:t> </a:t>
            </a:r>
            <a:r>
              <a:rPr lang="en-US" sz="2800" dirty="0" err="1" smtClean="0"/>
              <a:t>সচেতনতা</a:t>
            </a:r>
            <a:r>
              <a:rPr lang="en-US" sz="2800" dirty="0" smtClean="0"/>
              <a:t>,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sz="2800" dirty="0" err="1" smtClean="0"/>
              <a:t>অপরের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প্রতি</a:t>
            </a:r>
            <a:r>
              <a:rPr lang="en-US" sz="2800" dirty="0" smtClean="0"/>
              <a:t> </a:t>
            </a:r>
            <a:r>
              <a:rPr lang="en-US" sz="2800" dirty="0" err="1" smtClean="0"/>
              <a:t>শ্রদ্ধা</a:t>
            </a:r>
            <a:r>
              <a:rPr lang="en-US" sz="2800" dirty="0" smtClean="0"/>
              <a:t>, 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sz="2800" dirty="0" err="1" smtClean="0"/>
              <a:t>মৌলিক</a:t>
            </a:r>
            <a:r>
              <a:rPr lang="en-US" sz="2800" dirty="0" smtClean="0"/>
              <a:t> </a:t>
            </a:r>
            <a:r>
              <a:rPr lang="en-US" sz="2800" dirty="0" err="1" smtClean="0"/>
              <a:t>চাহিদার</a:t>
            </a:r>
            <a:r>
              <a:rPr lang="en-US" sz="2800" dirty="0" smtClean="0"/>
              <a:t> </a:t>
            </a:r>
            <a:r>
              <a:rPr lang="en-US" sz="2800" dirty="0" err="1" smtClean="0"/>
              <a:t>পরিতৃপ্তিত্</a:t>
            </a:r>
            <a:r>
              <a:rPr lang="en-US" sz="2800" dirty="0" smtClean="0"/>
              <a:t>‌ 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sz="2800" dirty="0" err="1" smtClean="0"/>
              <a:t>ত্রুটিপূর্ণ</a:t>
            </a:r>
            <a:r>
              <a:rPr lang="en-US" sz="2800" dirty="0" smtClean="0"/>
              <a:t> </a:t>
            </a:r>
            <a:r>
              <a:rPr lang="en-US" sz="2800" dirty="0" err="1" smtClean="0"/>
              <a:t>আচরণের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অনুপস্থিতি</a:t>
            </a:r>
            <a:r>
              <a:rPr lang="en-US" sz="2800" dirty="0" smtClean="0"/>
              <a:t>,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sz="2800" dirty="0" err="1" smtClean="0"/>
              <a:t>আচরণের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নমনীয়তা</a:t>
            </a:r>
            <a:r>
              <a:rPr lang="en-US" sz="2800" dirty="0" smtClean="0"/>
              <a:t>, 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sz="2800" dirty="0" err="1" smtClean="0"/>
              <a:t>বাস্তব</a:t>
            </a:r>
            <a:r>
              <a:rPr lang="en-US" sz="2800" dirty="0" smtClean="0"/>
              <a:t> </a:t>
            </a:r>
            <a:r>
              <a:rPr lang="en-US" sz="2800" dirty="0" err="1" smtClean="0"/>
              <a:t>সচেতনতা</a:t>
            </a:r>
            <a:r>
              <a:rPr lang="en-US" sz="2800" dirty="0" smtClean="0"/>
              <a:t>,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sz="2800" dirty="0" err="1" smtClean="0"/>
              <a:t>জীবনদর্শন</a:t>
            </a:r>
            <a:r>
              <a:rPr lang="en-US" sz="2800" dirty="0" smtClean="0"/>
              <a:t> । </a:t>
            </a:r>
            <a:endParaRPr lang="en-IN" sz="2800" dirty="0"/>
          </a:p>
        </p:txBody>
      </p:sp>
      <p:sp>
        <p:nvSpPr>
          <p:cNvPr id="4" name="Left Brace 3"/>
          <p:cNvSpPr/>
          <p:nvPr/>
        </p:nvSpPr>
        <p:spPr>
          <a:xfrm>
            <a:off x="642910" y="1571612"/>
            <a:ext cx="785818" cy="4714908"/>
          </a:xfrm>
          <a:prstGeom prst="leftBrace">
            <a:avLst>
              <a:gd name="adj1" fmla="val 156024"/>
              <a:gd name="adj2" fmla="val 47613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</a:rPr>
              <a:t>সংগতিবিধানের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কৌশল</a:t>
            </a:r>
            <a:r>
              <a:rPr lang="en-US" sz="2800" b="1" dirty="0" smtClean="0">
                <a:solidFill>
                  <a:srgbClr val="7030A0"/>
                </a:solidFill>
              </a:rPr>
              <a:t>   ( Techniques of Adjustment)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1406" y="1785926"/>
            <a:ext cx="4000528" cy="2928958"/>
            <a:chOff x="142844" y="1643050"/>
            <a:chExt cx="4000528" cy="2928958"/>
          </a:xfrm>
          <a:solidFill>
            <a:srgbClr val="7030A0"/>
          </a:solidFill>
        </p:grpSpPr>
        <p:sp>
          <p:nvSpPr>
            <p:cNvPr id="3" name="Rectangle 2"/>
            <p:cNvSpPr/>
            <p:nvPr/>
          </p:nvSpPr>
          <p:spPr>
            <a:xfrm>
              <a:off x="142844" y="1643050"/>
              <a:ext cx="2571768" cy="500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Direct Techniques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-499304" y="3357562"/>
              <a:ext cx="2428098" cy="794"/>
            </a:xfrm>
            <a:prstGeom prst="line">
              <a:avLst/>
            </a:prstGeom>
            <a:grpFill/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785786" y="2357430"/>
              <a:ext cx="3357586" cy="500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Improvement of effort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85786" y="2928934"/>
              <a:ext cx="3357586" cy="500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Compromising Techniques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85786" y="3500438"/>
              <a:ext cx="3357586" cy="500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Surrender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85786" y="4071942"/>
              <a:ext cx="3357586" cy="5000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Making suitable decision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286248" y="1714488"/>
            <a:ext cx="4643470" cy="4071966"/>
            <a:chOff x="4286248" y="1214422"/>
            <a:chExt cx="4643470" cy="4071966"/>
          </a:xfrm>
          <a:solidFill>
            <a:srgbClr val="7030A0"/>
          </a:solidFill>
        </p:grpSpPr>
        <p:sp>
          <p:nvSpPr>
            <p:cNvPr id="5" name="Rectangle 4"/>
            <p:cNvSpPr/>
            <p:nvPr/>
          </p:nvSpPr>
          <p:spPr>
            <a:xfrm>
              <a:off x="4286248" y="1214422"/>
              <a:ext cx="3786214" cy="57150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Indirect Techniques or</a:t>
              </a:r>
            </a:p>
            <a:p>
              <a:pPr algn="ctr"/>
              <a:r>
                <a:rPr lang="en-US" sz="2000" b="1" dirty="0" err="1" smtClean="0">
                  <a:solidFill>
                    <a:schemeClr val="bg1"/>
                  </a:solidFill>
                  <a:latin typeface="Calisto MT" pitchFamily="18" charset="0"/>
                </a:rPr>
                <a:t>Defence</a:t>
              </a:r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 Mechanism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357686" y="2071678"/>
              <a:ext cx="2071702" cy="3571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Repression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357686" y="2643182"/>
              <a:ext cx="2071702" cy="3571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Regression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357686" y="3214686"/>
              <a:ext cx="2071702" cy="3571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Compensation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357686" y="3786190"/>
              <a:ext cx="2071702" cy="3571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Rationalization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357686" y="4357694"/>
              <a:ext cx="2071702" cy="3571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Projection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357686" y="4929198"/>
              <a:ext cx="2071702" cy="3571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Identification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500826" y="2071678"/>
              <a:ext cx="2071702" cy="3571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err="1" smtClean="0">
                  <a:solidFill>
                    <a:schemeClr val="bg1"/>
                  </a:solidFill>
                  <a:latin typeface="Calisto MT" pitchFamily="18" charset="0"/>
                </a:rPr>
                <a:t>Seclusiveness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500826" y="2643182"/>
              <a:ext cx="2071702" cy="3571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err="1" smtClean="0">
                  <a:solidFill>
                    <a:schemeClr val="bg1"/>
                  </a:solidFill>
                  <a:latin typeface="Calisto MT" pitchFamily="18" charset="0"/>
                </a:rPr>
                <a:t>Sympathism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500826" y="3214686"/>
              <a:ext cx="2071702" cy="3571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Sublimation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500826" y="3786190"/>
              <a:ext cx="2428892" cy="3571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Reaction formation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500858" y="4357694"/>
              <a:ext cx="2285984" cy="3571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Day dreaming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500826" y="4929198"/>
              <a:ext cx="2286016" cy="35719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  <a:latin typeface="Calisto MT" pitchFamily="18" charset="0"/>
                </a:rPr>
                <a:t>Replacement</a:t>
              </a:r>
              <a:endParaRPr lang="en-IN" sz="2000" b="1" dirty="0">
                <a:solidFill>
                  <a:schemeClr val="bg1"/>
                </a:solidFill>
                <a:latin typeface="Calisto MT" pitchFamily="18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rot="5400000">
              <a:off x="5071669" y="1928405"/>
              <a:ext cx="285752" cy="794"/>
            </a:xfrm>
            <a:prstGeom prst="line">
              <a:avLst/>
            </a:prstGeom>
            <a:grpFill/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7001289" y="1928405"/>
              <a:ext cx="285752" cy="794"/>
            </a:xfrm>
            <a:prstGeom prst="line">
              <a:avLst/>
            </a:prstGeom>
            <a:grpFill/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Right Brace 33"/>
          <p:cNvSpPr/>
          <p:nvPr/>
        </p:nvSpPr>
        <p:spPr>
          <a:xfrm rot="16200000">
            <a:off x="3539006" y="-1507387"/>
            <a:ext cx="571505" cy="5872244"/>
          </a:xfrm>
          <a:prstGeom prst="rightBrace">
            <a:avLst>
              <a:gd name="adj1" fmla="val 60025"/>
              <a:gd name="adj2" fmla="val 50000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2276872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THANK YOU</a:t>
            </a:r>
            <a:endParaRPr lang="en-US" sz="7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155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Adjustment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Adjustment</dc:title>
  <dc:creator>user</dc:creator>
  <cp:lastModifiedBy>Akinchan</cp:lastModifiedBy>
  <cp:revision>19</cp:revision>
  <dcterms:created xsi:type="dcterms:W3CDTF">2024-06-08T12:32:01Z</dcterms:created>
  <dcterms:modified xsi:type="dcterms:W3CDTF">2024-06-15T09:08:49Z</dcterms:modified>
</cp:coreProperties>
</file>